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7559675" cx="10080625"/>
  <p:notesSz cx="7559675" cy="106918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ZRKYBUUGcar6Xfkt6uGaXdh9q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2.xml"/><Relationship Id="rId18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76952b93_6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0776952b93_6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776952b93_7_5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776952b93_7_5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776952b93_7_5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776952b93_7_5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776952b93_7_459"/>
          <p:cNvSpPr txBox="1"/>
          <p:nvPr>
            <p:ph type="ctrTitle"/>
          </p:nvPr>
        </p:nvSpPr>
        <p:spPr>
          <a:xfrm>
            <a:off x="343637" y="1094341"/>
            <a:ext cx="9393300" cy="3016800"/>
          </a:xfrm>
          <a:prstGeom prst="rect">
            <a:avLst/>
          </a:prstGeom>
        </p:spPr>
        <p:txBody>
          <a:bodyPr anchorCtr="0" anchor="b" bIns="111975" lIns="111975" spcFirstLastPara="1" rIns="111975" wrap="square" tIns="1119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" name="Google Shape;11;g10776952b93_7_459"/>
          <p:cNvSpPr txBox="1"/>
          <p:nvPr>
            <p:ph idx="1" type="subTitle"/>
          </p:nvPr>
        </p:nvSpPr>
        <p:spPr>
          <a:xfrm>
            <a:off x="343628" y="4165464"/>
            <a:ext cx="9393300" cy="11649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2" name="Google Shape;12;g10776952b93_7_459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0776952b93_7_494"/>
          <p:cNvSpPr txBox="1"/>
          <p:nvPr>
            <p:ph hasCustomPrompt="1" type="title"/>
          </p:nvPr>
        </p:nvSpPr>
        <p:spPr>
          <a:xfrm>
            <a:off x="343628" y="1625731"/>
            <a:ext cx="9393300" cy="2886000"/>
          </a:xfrm>
          <a:prstGeom prst="rect">
            <a:avLst/>
          </a:prstGeom>
        </p:spPr>
        <p:txBody>
          <a:bodyPr anchorCtr="0" anchor="b" bIns="111975" lIns="111975" spcFirstLastPara="1" rIns="111975" wrap="square" tIns="1119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9pPr>
          </a:lstStyle>
          <a:p>
            <a:r>
              <a:t>xx%</a:t>
            </a:r>
          </a:p>
        </p:txBody>
      </p:sp>
      <p:sp>
        <p:nvSpPr>
          <p:cNvPr id="46" name="Google Shape;46;g10776952b93_7_494"/>
          <p:cNvSpPr txBox="1"/>
          <p:nvPr>
            <p:ph idx="1" type="body"/>
          </p:nvPr>
        </p:nvSpPr>
        <p:spPr>
          <a:xfrm>
            <a:off x="343628" y="4632992"/>
            <a:ext cx="9393300" cy="19119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7" name="Google Shape;47;g10776952b93_7_494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776952b93_7_498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776952b93_7_500"/>
          <p:cNvSpPr txBox="1"/>
          <p:nvPr>
            <p:ph type="title"/>
          </p:nvPr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2" name="Google Shape;52;g10776952b93_7_500"/>
          <p:cNvSpPr txBox="1"/>
          <p:nvPr>
            <p:ph idx="1"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2pPr>
            <a:lvl3pPr lvl="2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5pPr>
            <a:lvl6pPr lvl="5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6pPr>
            <a:lvl7pPr lvl="6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7pPr>
            <a:lvl8pPr lvl="7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8pPr>
            <a:lvl9pPr lvl="8" rtl="0" algn="l">
              <a:spcBef>
                <a:spcPts val="1500"/>
              </a:spcBef>
              <a:spcAft>
                <a:spcPts val="1500"/>
              </a:spcAft>
              <a:buSzPts val="1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0776952b93_7_503"/>
          <p:cNvSpPr txBox="1"/>
          <p:nvPr>
            <p:ph type="title"/>
          </p:nvPr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5" name="Google Shape;55;g10776952b93_7_503"/>
          <p:cNvSpPr txBox="1"/>
          <p:nvPr>
            <p:ph idx="1"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indent="-228600" lvl="1" marL="914400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3pPr>
            <a:lvl4pPr indent="-228600" lvl="3" marL="1828800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4pPr>
            <a:lvl5pPr indent="-228600" lvl="4" marL="2286000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5pPr>
            <a:lvl6pPr indent="-228600" lvl="5" marL="2743200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6pPr>
            <a:lvl7pPr indent="-228600" lvl="6" marL="3200400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7pPr>
            <a:lvl8pPr indent="-228600" lvl="7" marL="3657600" rtl="0" algn="l">
              <a:spcBef>
                <a:spcPts val="1500"/>
              </a:spcBef>
              <a:spcAft>
                <a:spcPts val="0"/>
              </a:spcAft>
              <a:buSzPts val="1700"/>
              <a:buNone/>
              <a:defRPr/>
            </a:lvl8pPr>
            <a:lvl9pPr indent="-228600" lvl="8" marL="4114800" rtl="0" algn="l">
              <a:spcBef>
                <a:spcPts val="1500"/>
              </a:spcBef>
              <a:spcAft>
                <a:spcPts val="1500"/>
              </a:spcAft>
              <a:buSzPts val="1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776952b93_7_463"/>
          <p:cNvSpPr txBox="1"/>
          <p:nvPr>
            <p:ph type="title"/>
          </p:nvPr>
        </p:nvSpPr>
        <p:spPr>
          <a:xfrm>
            <a:off x="343628" y="3161218"/>
            <a:ext cx="9393300" cy="12372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5" name="Google Shape;15;g10776952b93_7_463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0776952b93_7_466"/>
          <p:cNvSpPr txBox="1"/>
          <p:nvPr>
            <p:ph type="title"/>
          </p:nvPr>
        </p:nvSpPr>
        <p:spPr>
          <a:xfrm>
            <a:off x="343628" y="654077"/>
            <a:ext cx="9393300" cy="8418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" name="Google Shape;18;g10776952b93_7_466"/>
          <p:cNvSpPr txBox="1"/>
          <p:nvPr>
            <p:ph idx="1" type="body"/>
          </p:nvPr>
        </p:nvSpPr>
        <p:spPr>
          <a:xfrm>
            <a:off x="343628" y="1693854"/>
            <a:ext cx="9393300" cy="50214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9" name="Google Shape;19;g10776952b93_7_466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776952b93_7_470"/>
          <p:cNvSpPr txBox="1"/>
          <p:nvPr>
            <p:ph type="title"/>
          </p:nvPr>
        </p:nvSpPr>
        <p:spPr>
          <a:xfrm>
            <a:off x="343628" y="654077"/>
            <a:ext cx="9393300" cy="8418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" name="Google Shape;22;g10776952b93_7_470"/>
          <p:cNvSpPr txBox="1"/>
          <p:nvPr>
            <p:ph idx="1" type="body"/>
          </p:nvPr>
        </p:nvSpPr>
        <p:spPr>
          <a:xfrm>
            <a:off x="343628" y="1693854"/>
            <a:ext cx="4409700" cy="50214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" name="Google Shape;23;g10776952b93_7_470"/>
          <p:cNvSpPr txBox="1"/>
          <p:nvPr>
            <p:ph idx="2" type="body"/>
          </p:nvPr>
        </p:nvSpPr>
        <p:spPr>
          <a:xfrm>
            <a:off x="5327385" y="1693854"/>
            <a:ext cx="4409700" cy="50214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4" name="Google Shape;24;g10776952b93_7_470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0776952b93_7_475"/>
          <p:cNvSpPr txBox="1"/>
          <p:nvPr>
            <p:ph type="title"/>
          </p:nvPr>
        </p:nvSpPr>
        <p:spPr>
          <a:xfrm>
            <a:off x="343628" y="654077"/>
            <a:ext cx="9393300" cy="8418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" name="Google Shape;27;g10776952b93_7_475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776952b93_7_478"/>
          <p:cNvSpPr txBox="1"/>
          <p:nvPr>
            <p:ph type="title"/>
          </p:nvPr>
        </p:nvSpPr>
        <p:spPr>
          <a:xfrm>
            <a:off x="343628" y="816595"/>
            <a:ext cx="3095700" cy="1110600"/>
          </a:xfrm>
          <a:prstGeom prst="rect">
            <a:avLst/>
          </a:prstGeom>
        </p:spPr>
        <p:txBody>
          <a:bodyPr anchorCtr="0" anchor="b" bIns="111975" lIns="111975" spcFirstLastPara="1" rIns="111975" wrap="square" tIns="1119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30" name="Google Shape;30;g10776952b93_7_478"/>
          <p:cNvSpPr txBox="1"/>
          <p:nvPr>
            <p:ph idx="1" type="body"/>
          </p:nvPr>
        </p:nvSpPr>
        <p:spPr>
          <a:xfrm>
            <a:off x="343628" y="2042369"/>
            <a:ext cx="3095700" cy="46728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1" name="Google Shape;31;g10776952b93_7_478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0776952b93_7_482"/>
          <p:cNvSpPr txBox="1"/>
          <p:nvPr>
            <p:ph type="title"/>
          </p:nvPr>
        </p:nvSpPr>
        <p:spPr>
          <a:xfrm>
            <a:off x="540467" y="661609"/>
            <a:ext cx="7020000" cy="60126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4" name="Google Shape;34;g10776952b93_7_482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0776952b93_7_485"/>
          <p:cNvSpPr/>
          <p:nvPr/>
        </p:nvSpPr>
        <p:spPr>
          <a:xfrm>
            <a:off x="5040313" y="37"/>
            <a:ext cx="5040300" cy="755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1975" lIns="111975" spcFirstLastPara="1" rIns="111975" wrap="square" tIns="11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0776952b93_7_485"/>
          <p:cNvSpPr txBox="1"/>
          <p:nvPr>
            <p:ph type="title"/>
          </p:nvPr>
        </p:nvSpPr>
        <p:spPr>
          <a:xfrm>
            <a:off x="292695" y="1812463"/>
            <a:ext cx="4459500" cy="2178600"/>
          </a:xfrm>
          <a:prstGeom prst="rect">
            <a:avLst/>
          </a:prstGeom>
        </p:spPr>
        <p:txBody>
          <a:bodyPr anchorCtr="0" anchor="b" bIns="111975" lIns="111975" spcFirstLastPara="1" rIns="111975" wrap="square" tIns="1119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8" name="Google Shape;38;g10776952b93_7_485"/>
          <p:cNvSpPr txBox="1"/>
          <p:nvPr>
            <p:ph idx="1" type="subTitle"/>
          </p:nvPr>
        </p:nvSpPr>
        <p:spPr>
          <a:xfrm>
            <a:off x="292695" y="4119828"/>
            <a:ext cx="4459500" cy="18153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g10776952b93_7_485"/>
          <p:cNvSpPr txBox="1"/>
          <p:nvPr>
            <p:ph idx="2" type="body"/>
          </p:nvPr>
        </p:nvSpPr>
        <p:spPr>
          <a:xfrm>
            <a:off x="5445456" y="1064395"/>
            <a:ext cx="4230000" cy="54309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>
                <a:solidFill>
                  <a:schemeClr val="dk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>
                <a:solidFill>
                  <a:schemeClr val="dk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>
                <a:solidFill>
                  <a:schemeClr val="dk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>
                <a:solidFill>
                  <a:schemeClr val="dk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>
                <a:solidFill>
                  <a:schemeClr val="dk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>
                <a:solidFill>
                  <a:schemeClr val="dk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>
                <a:solidFill>
                  <a:schemeClr val="dk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g10776952b93_7_485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776952b93_7_491"/>
          <p:cNvSpPr txBox="1"/>
          <p:nvPr>
            <p:ph idx="1" type="body"/>
          </p:nvPr>
        </p:nvSpPr>
        <p:spPr>
          <a:xfrm>
            <a:off x="343628" y="6217901"/>
            <a:ext cx="6613200" cy="8892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g10776952b93_7_491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776952b93_7_455"/>
          <p:cNvSpPr txBox="1"/>
          <p:nvPr>
            <p:ph type="title"/>
          </p:nvPr>
        </p:nvSpPr>
        <p:spPr>
          <a:xfrm>
            <a:off x="343628" y="654077"/>
            <a:ext cx="9393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10776952b93_7_455"/>
          <p:cNvSpPr txBox="1"/>
          <p:nvPr>
            <p:ph idx="1" type="body"/>
          </p:nvPr>
        </p:nvSpPr>
        <p:spPr>
          <a:xfrm>
            <a:off x="343628" y="1693854"/>
            <a:ext cx="93933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g10776952b93_7_455"/>
          <p:cNvSpPr txBox="1"/>
          <p:nvPr>
            <p:ph idx="12" type="sldNum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975" lIns="111975" spcFirstLastPara="1" rIns="111975" wrap="square" tIns="111975">
            <a:normAutofit/>
          </a:bodyPr>
          <a:lstStyle>
            <a:lvl1pPr lvl="0" algn="r">
              <a:buNone/>
              <a:defRPr sz="1200">
                <a:solidFill>
                  <a:schemeClr val="lt2"/>
                </a:solidFill>
              </a:defRPr>
            </a:lvl1pPr>
            <a:lvl2pPr lvl="1" algn="r">
              <a:buNone/>
              <a:defRPr sz="1200">
                <a:solidFill>
                  <a:schemeClr val="lt2"/>
                </a:solidFill>
              </a:defRPr>
            </a:lvl2pPr>
            <a:lvl3pPr lvl="2" algn="r">
              <a:buNone/>
              <a:defRPr sz="1200">
                <a:solidFill>
                  <a:schemeClr val="lt2"/>
                </a:solidFill>
              </a:defRPr>
            </a:lvl3pPr>
            <a:lvl4pPr lvl="3" algn="r">
              <a:buNone/>
              <a:defRPr sz="1200">
                <a:solidFill>
                  <a:schemeClr val="lt2"/>
                </a:solidFill>
              </a:defRPr>
            </a:lvl4pPr>
            <a:lvl5pPr lvl="4" algn="r">
              <a:buNone/>
              <a:defRPr sz="1200">
                <a:solidFill>
                  <a:schemeClr val="lt2"/>
                </a:solidFill>
              </a:defRPr>
            </a:lvl5pPr>
            <a:lvl6pPr lvl="5" algn="r">
              <a:buNone/>
              <a:defRPr sz="1200">
                <a:solidFill>
                  <a:schemeClr val="lt2"/>
                </a:solidFill>
              </a:defRPr>
            </a:lvl6pPr>
            <a:lvl7pPr lvl="6" algn="r">
              <a:buNone/>
              <a:defRPr sz="1200">
                <a:solidFill>
                  <a:schemeClr val="lt2"/>
                </a:solidFill>
              </a:defRPr>
            </a:lvl7pPr>
            <a:lvl8pPr lvl="7" algn="r">
              <a:buNone/>
              <a:defRPr sz="1200">
                <a:solidFill>
                  <a:schemeClr val="lt2"/>
                </a:solidFill>
              </a:defRPr>
            </a:lvl8pPr>
            <a:lvl9pPr lvl="8" algn="r"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792000" y="1188720"/>
            <a:ext cx="908352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Imitációs tanulás a DuckieTown környezetben DAgger felhasználásával</a:t>
            </a:r>
            <a:endParaRPr b="1" sz="4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756300" y="4483005"/>
            <a:ext cx="85680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Kovács Boldizsár - GVJY8E</a:t>
            </a:r>
            <a:endParaRPr b="0" sz="2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Schneider Marcell - DBGYVI</a:t>
            </a:r>
            <a:endParaRPr b="0" sz="2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Talpos Norbert - Q2H4XB</a:t>
            </a:r>
            <a:endParaRPr b="0" sz="2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Virág József Ádám - U7KC0P</a:t>
            </a:r>
            <a:endParaRPr b="0" sz="2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738" y="4656088"/>
            <a:ext cx="26670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and evaluation</a:t>
            </a:r>
            <a:endParaRPr b="1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"/>
          <p:cNvSpPr txBox="1"/>
          <p:nvPr/>
        </p:nvSpPr>
        <p:spPr>
          <a:xfrm>
            <a:off x="643000" y="2538300"/>
            <a:ext cx="4068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chemeClr val="dk1"/>
                </a:solidFill>
              </a:rPr>
              <a:t>Numerical Evaluation:</a:t>
            </a:r>
            <a:endParaRPr i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Steering , Velocity loss ~ 1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Similar to Validation loss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Not seen maps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5" name="Google Shape;12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900" y="2538300"/>
            <a:ext cx="4575307" cy="343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 txBox="1"/>
          <p:nvPr/>
        </p:nvSpPr>
        <p:spPr>
          <a:xfrm>
            <a:off x="5684050" y="1964575"/>
            <a:ext cx="263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Live Evaluation</a:t>
            </a:r>
            <a:endParaRPr i="1"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7" name="Google Shape;127;p8"/>
          <p:cNvCxnSpPr/>
          <p:nvPr/>
        </p:nvCxnSpPr>
        <p:spPr>
          <a:xfrm>
            <a:off x="4530775" y="1964575"/>
            <a:ext cx="0" cy="5069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8"/>
          <p:cNvSpPr txBox="1"/>
          <p:nvPr/>
        </p:nvSpPr>
        <p:spPr>
          <a:xfrm>
            <a:off x="5223850" y="6161525"/>
            <a:ext cx="415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velocity *= 1.6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steering *= 10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776952b93_6_2"/>
          <p:cNvSpPr txBox="1"/>
          <p:nvPr/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1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10776952b93_6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6574"/>
            <a:ext cx="10080625" cy="56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Thank you!</a:t>
            </a:r>
            <a:endParaRPr b="1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0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700" y="2242824"/>
            <a:ext cx="4666600" cy="45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720317" y="18288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Autonomous driving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collection, preprocessing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Imitation learning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DAgger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Hyper-optimization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125" y="3089925"/>
            <a:ext cx="2843775" cy="28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 solutions</a:t>
            </a:r>
            <a:endParaRPr b="1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DAgger &amp; other DAgger implementations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TDK (Lőrincz Zoltán)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DuckieTown documentation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DuckieTown projects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/>
          <p:nvPr/>
        </p:nvSpPr>
        <p:spPr>
          <a:xfrm>
            <a:off x="661025" y="2891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design</a:t>
            </a:r>
            <a:endParaRPr b="1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661025" y="2137050"/>
            <a:ext cx="58734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999" lvl="0" marL="431999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</a:rPr>
              <a:t>Collecting some Data</a:t>
            </a:r>
            <a:endParaRPr sz="2800">
              <a:solidFill>
                <a:schemeClr val="dk1"/>
              </a:solidFill>
            </a:endParaRPr>
          </a:p>
          <a:p>
            <a:pPr indent="-323999" lvl="0" marL="431999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</a:rPr>
              <a:t>Preprocessing</a:t>
            </a:r>
            <a:endParaRPr sz="2800">
              <a:solidFill>
                <a:schemeClr val="dk1"/>
              </a:solidFill>
            </a:endParaRPr>
          </a:p>
          <a:p>
            <a:pPr indent="-323999" lvl="0" marL="431999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</a:rPr>
              <a:t>Training + Hyperopt.</a:t>
            </a:r>
            <a:endParaRPr sz="2800">
              <a:solidFill>
                <a:schemeClr val="dk1"/>
              </a:solidFill>
            </a:endParaRPr>
          </a:p>
          <a:p>
            <a:pPr indent="-323999" lvl="0" marL="431999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</a:rPr>
              <a:t>DAgger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/>
        </p:nvSpPr>
        <p:spPr>
          <a:xfrm>
            <a:off x="720000" y="279720"/>
            <a:ext cx="885564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Database: generating and processing pictures</a:t>
            </a:r>
            <a:endParaRPr b="1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DuckieTown automatic driver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driving using keyboard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Preprocessing: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HSV filtering: different colours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Cropping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99" lvl="1" marL="864000" marR="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reduction</a:t>
            </a: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500" y="2054400"/>
            <a:ext cx="2653525" cy="19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b="1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3040"/>
            <a:ext cx="10079639" cy="5978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/>
        </p:nvSpPr>
        <p:spPr>
          <a:xfrm>
            <a:off x="720000" y="279720"/>
            <a:ext cx="885564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Training</a:t>
            </a:r>
            <a:r>
              <a:rPr b="1" lang="en-US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complications and solutions</a:t>
            </a:r>
            <a:endParaRPr b="1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Installing the environment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Constructing the model architecture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Implementing DAgger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800">
                <a:solidFill>
                  <a:schemeClr val="dk1"/>
                </a:solidFill>
              </a:rPr>
              <a:t>yp</a:t>
            </a: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eroptimization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</a:rPr>
              <a:t>Training</a:t>
            </a: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776952b93_7_507"/>
          <p:cNvSpPr txBox="1"/>
          <p:nvPr>
            <p:ph type="title"/>
          </p:nvPr>
        </p:nvSpPr>
        <p:spPr>
          <a:xfrm>
            <a:off x="720000" y="300960"/>
            <a:ext cx="8855700" cy="126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Problems During Training</a:t>
            </a:r>
            <a:endParaRPr/>
          </a:p>
        </p:txBody>
      </p:sp>
      <p:pic>
        <p:nvPicPr>
          <p:cNvPr id="107" name="Google Shape;107;g10776952b93_7_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262" y="2041700"/>
            <a:ext cx="3827113" cy="23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0776952b93_7_507"/>
          <p:cNvSpPr txBox="1"/>
          <p:nvPr/>
        </p:nvSpPr>
        <p:spPr>
          <a:xfrm>
            <a:off x="5492250" y="5044925"/>
            <a:ext cx="36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L1, L2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Dropout Layers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g10776952b93_7_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63" y="2061713"/>
            <a:ext cx="4127200" cy="23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0776952b93_7_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50" y="4953025"/>
            <a:ext cx="3906018" cy="23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776952b93_7_519"/>
          <p:cNvSpPr txBox="1"/>
          <p:nvPr>
            <p:ph type="title"/>
          </p:nvPr>
        </p:nvSpPr>
        <p:spPr>
          <a:xfrm>
            <a:off x="720000" y="300960"/>
            <a:ext cx="8855700" cy="126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Challenges	</a:t>
            </a:r>
            <a:endParaRPr/>
          </a:p>
        </p:txBody>
      </p:sp>
      <p:sp>
        <p:nvSpPr>
          <p:cNvPr id="116" name="Google Shape;116;g10776952b93_7_519"/>
          <p:cNvSpPr txBox="1"/>
          <p:nvPr>
            <p:ph idx="1"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Did Not Converge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CPU/GPU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Weird Results</a:t>
            </a:r>
            <a:endParaRPr/>
          </a:p>
        </p:txBody>
      </p:sp>
      <p:pic>
        <p:nvPicPr>
          <p:cNvPr id="117" name="Google Shape;117;g10776952b93_7_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50" y="5192275"/>
            <a:ext cx="8234075" cy="11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0776952b93_7_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038" y="4166399"/>
            <a:ext cx="9475900" cy="3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2021-12-14T17:44:52Z</dcterms:created>
</cp:coreProperties>
</file>